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81" r:id="rId3"/>
    <p:sldId id="258" r:id="rId4"/>
    <p:sldId id="276" r:id="rId5"/>
    <p:sldId id="274" r:id="rId6"/>
    <p:sldId id="275" r:id="rId7"/>
    <p:sldId id="277" r:id="rId8"/>
    <p:sldId id="280" r:id="rId9"/>
    <p:sldId id="27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90"/>
  </p:normalViewPr>
  <p:slideViewPr>
    <p:cSldViewPr snapToGrid="0" snapToObjects="1">
      <p:cViewPr varScale="1">
        <p:scale>
          <a:sx n="105" d="100"/>
          <a:sy n="105" d="100"/>
        </p:scale>
        <p:origin x="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9277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1710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4289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6850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031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429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629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9103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24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861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1258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DCAA93-14D4-F749-ABFA-182B15C5044A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A9E3A5F-E286-D647-B9E5-AE87E3BD838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575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haveibeenpwned.com/Password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8C719-A941-2A4D-BB0B-FC5A5231F4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cap="none" dirty="0"/>
              <a:t>Hashing Collisions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EDE48F-98A5-6045-8A2D-E8EDB4A7CC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none" dirty="0"/>
              <a:t>Dylan Blecher, COMP2521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01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82770-EDCF-E849-B61E-7E5B99560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AKA hash map</a:t>
            </a:r>
          </a:p>
          <a:p>
            <a:r>
              <a:rPr lang="en-US" sz="2600" dirty="0"/>
              <a:t>AKA dictionary</a:t>
            </a:r>
          </a:p>
          <a:p>
            <a:endParaRPr lang="en-US" sz="26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451B8C0-0ADC-E54C-88EF-2940A546968D}"/>
              </a:ext>
            </a:extLst>
          </p:cNvPr>
          <p:cNvSpPr txBox="1">
            <a:spLocks/>
          </p:cNvSpPr>
          <p:nvPr/>
        </p:nvSpPr>
        <p:spPr>
          <a:xfrm>
            <a:off x="1451579" y="1064014"/>
            <a:ext cx="9603275" cy="7335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cap="none" dirty="0"/>
              <a:t>Hash Table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F219A4-9575-0C46-BA94-8FE31B272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42807"/>
            <a:ext cx="4892842" cy="3751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967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AEE7A-94F4-E941-87ED-6B75BF43F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778254"/>
          </a:xfrm>
        </p:spPr>
        <p:txBody>
          <a:bodyPr>
            <a:normAutofit/>
          </a:bodyPr>
          <a:lstStyle/>
          <a:p>
            <a:r>
              <a:rPr lang="en-US" sz="2500" dirty="0"/>
              <a:t>Encryption!</a:t>
            </a:r>
          </a:p>
          <a:p>
            <a:pPr lvl="1"/>
            <a:r>
              <a:rPr lang="en-US" sz="2500" dirty="0"/>
              <a:t>Storing passwords</a:t>
            </a:r>
          </a:p>
          <a:p>
            <a:pPr lvl="1"/>
            <a:endParaRPr lang="en-US" sz="2500" dirty="0"/>
          </a:p>
          <a:p>
            <a:pPr lvl="1"/>
            <a:endParaRPr lang="en-US" sz="1500" dirty="0"/>
          </a:p>
          <a:p>
            <a:pPr lvl="1"/>
            <a:endParaRPr lang="en-US" sz="2500" dirty="0"/>
          </a:p>
          <a:p>
            <a:r>
              <a:rPr lang="en-US" sz="2500" dirty="0"/>
              <a:t>Create collisions to break in </a:t>
            </a:r>
            <a:r>
              <a:rPr lang="en-US" sz="2500" dirty="0">
                <a:sym typeface="Wingdings" pitchFamily="2" charset="2"/>
              </a:rPr>
              <a:t></a:t>
            </a:r>
          </a:p>
          <a:p>
            <a:r>
              <a:rPr lang="en-AU" sz="2500" dirty="0">
                <a:hlinkClick r:id="rId2"/>
              </a:rPr>
              <a:t>https://haveibeenpwned.com/Passwords</a:t>
            </a:r>
            <a:endParaRPr lang="en-US" sz="25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ED8A645-184B-9043-BC72-FE6048BF2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064014"/>
            <a:ext cx="9603275" cy="733590"/>
          </a:xfrm>
        </p:spPr>
        <p:txBody>
          <a:bodyPr>
            <a:normAutofit/>
          </a:bodyPr>
          <a:lstStyle/>
          <a:p>
            <a:r>
              <a:rPr lang="en-US" sz="4500" cap="none" dirty="0"/>
              <a:t>Why do we care about hashing?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EC45B0-2F16-2D4C-9A22-15CD6923F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79" y="3589318"/>
            <a:ext cx="9826019" cy="93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403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9D51251-706D-EE49-8350-0C71117C3B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9191348"/>
              </p:ext>
            </p:extLst>
          </p:nvPr>
        </p:nvGraphicFramePr>
        <p:xfrm>
          <a:off x="5114607" y="1962049"/>
          <a:ext cx="2200593" cy="475488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475361">
                  <a:extLst>
                    <a:ext uri="{9D8B030D-6E8A-4147-A177-3AD203B41FA5}">
                      <a16:colId xmlns:a16="http://schemas.microsoft.com/office/drawing/2014/main" val="4063373957"/>
                    </a:ext>
                  </a:extLst>
                </a:gridCol>
                <a:gridCol w="1725232">
                  <a:extLst>
                    <a:ext uri="{9D8B030D-6E8A-4147-A177-3AD203B41FA5}">
                      <a16:colId xmlns:a16="http://schemas.microsoft.com/office/drawing/2014/main" val="147185866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Hash Table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75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759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461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316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53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477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85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307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857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026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843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190958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504B8BEE-F413-C549-A49B-30D0B9FB3434}"/>
              </a:ext>
            </a:extLst>
          </p:cNvPr>
          <p:cNvSpPr txBox="1">
            <a:spLocks/>
          </p:cNvSpPr>
          <p:nvPr/>
        </p:nvSpPr>
        <p:spPr>
          <a:xfrm>
            <a:off x="1451579" y="1064014"/>
            <a:ext cx="9603275" cy="7335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500" cap="none" dirty="0"/>
              <a:t>Separate/External Chaining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A76567CD-16AB-6C42-893E-D8C862B48ED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8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4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3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%</m:t>
                      </m:r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11</m:t>
                      </m:r>
                    </m:oMath>
                  </m:oMathPara>
                </a14:m>
                <a:endParaRPr lang="en-US" sz="3000" dirty="0"/>
              </a:p>
              <a:p>
                <a:pPr>
                  <a:buFontTx/>
                  <a:buChar char="-"/>
                </a:pPr>
                <a:endParaRPr lang="en-US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A76567CD-16AB-6C42-893E-D8C862B48E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  <a:blipFill>
                <a:blip r:embed="rId2"/>
                <a:stretch>
                  <a:fillRect l="-3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9971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9D51251-706D-EE49-8350-0C71117C3B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4861706"/>
              </p:ext>
            </p:extLst>
          </p:nvPr>
        </p:nvGraphicFramePr>
        <p:xfrm>
          <a:off x="5114607" y="1962049"/>
          <a:ext cx="2200593" cy="475488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475361">
                  <a:extLst>
                    <a:ext uri="{9D8B030D-6E8A-4147-A177-3AD203B41FA5}">
                      <a16:colId xmlns:a16="http://schemas.microsoft.com/office/drawing/2014/main" val="4063373957"/>
                    </a:ext>
                  </a:extLst>
                </a:gridCol>
                <a:gridCol w="1725232">
                  <a:extLst>
                    <a:ext uri="{9D8B030D-6E8A-4147-A177-3AD203B41FA5}">
                      <a16:colId xmlns:a16="http://schemas.microsoft.com/office/drawing/2014/main" val="147185866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Hash Table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75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11 </a:t>
                      </a:r>
                      <a:r>
                        <a:rPr lang="en-US" sz="2000" dirty="0">
                          <a:sym typeface="Wingdings" pitchFamily="2" charset="2"/>
                        </a:rPr>
                        <a:t> 22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759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461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13 </a:t>
                      </a:r>
                      <a:r>
                        <a:rPr lang="en-US" sz="2000" dirty="0">
                          <a:sym typeface="Wingdings" pitchFamily="2" charset="2"/>
                        </a:rPr>
                        <a:t> 24  35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316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53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477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16 </a:t>
                      </a:r>
                      <a:r>
                        <a:rPr lang="en-US" sz="2000" dirty="0">
                          <a:sym typeface="Wingdings" pitchFamily="2" charset="2"/>
                        </a:rPr>
                        <a:t> 27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85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307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857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026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843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190958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504B8BEE-F413-C549-A49B-30D0B9FB3434}"/>
              </a:ext>
            </a:extLst>
          </p:cNvPr>
          <p:cNvSpPr txBox="1">
            <a:spLocks/>
          </p:cNvSpPr>
          <p:nvPr/>
        </p:nvSpPr>
        <p:spPr>
          <a:xfrm>
            <a:off x="1451579" y="1064014"/>
            <a:ext cx="9603275" cy="7335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500" cap="none" dirty="0"/>
              <a:t>Separate/External Chaining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1D1854EB-CD54-1940-820D-04D6E27C48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8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4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3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%</m:t>
                      </m:r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11</m:t>
                      </m:r>
                    </m:oMath>
                  </m:oMathPara>
                </a14:m>
                <a:endParaRPr lang="en-US" sz="3000" dirty="0"/>
              </a:p>
              <a:p>
                <a:pPr>
                  <a:buFontTx/>
                  <a:buChar char="-"/>
                </a:pPr>
                <a:endParaRPr lang="en-US" dirty="0"/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1D1854EB-CD54-1940-820D-04D6E27C48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  <a:blipFill>
                <a:blip r:embed="rId2"/>
                <a:stretch>
                  <a:fillRect l="-3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7871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9D51251-706D-EE49-8350-0C71117C3B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9146950"/>
              </p:ext>
            </p:extLst>
          </p:nvPr>
        </p:nvGraphicFramePr>
        <p:xfrm>
          <a:off x="5114607" y="1962049"/>
          <a:ext cx="2200593" cy="475488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475361">
                  <a:extLst>
                    <a:ext uri="{9D8B030D-6E8A-4147-A177-3AD203B41FA5}">
                      <a16:colId xmlns:a16="http://schemas.microsoft.com/office/drawing/2014/main" val="4063373957"/>
                    </a:ext>
                  </a:extLst>
                </a:gridCol>
                <a:gridCol w="1725232">
                  <a:extLst>
                    <a:ext uri="{9D8B030D-6E8A-4147-A177-3AD203B41FA5}">
                      <a16:colId xmlns:a16="http://schemas.microsoft.com/office/drawing/2014/main" val="147185866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Hash Table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75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759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461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316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53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477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85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307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857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026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843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190958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504B8BEE-F413-C549-A49B-30D0B9FB3434}"/>
              </a:ext>
            </a:extLst>
          </p:cNvPr>
          <p:cNvSpPr txBox="1">
            <a:spLocks/>
          </p:cNvSpPr>
          <p:nvPr/>
        </p:nvSpPr>
        <p:spPr>
          <a:xfrm>
            <a:off x="1451579" y="1064014"/>
            <a:ext cx="9603275" cy="7335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500" cap="none" dirty="0"/>
              <a:t>Linear Probing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7CF9EF5A-19C4-F84D-BC71-8039C40C0E5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8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4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3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%</m:t>
                      </m:r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11</m:t>
                      </m:r>
                    </m:oMath>
                  </m:oMathPara>
                </a14:m>
                <a:endParaRPr lang="en-US" sz="3000" dirty="0"/>
              </a:p>
              <a:p>
                <a:pPr>
                  <a:buFontTx/>
                  <a:buChar char="-"/>
                </a:pPr>
                <a:endParaRPr lang="en-US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7CF9EF5A-19C4-F84D-BC71-8039C40C0E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  <a:blipFill>
                <a:blip r:embed="rId2"/>
                <a:stretch>
                  <a:fillRect l="-3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7559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9D51251-706D-EE49-8350-0C71117C3B1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114607" y="1962049"/>
          <a:ext cx="2200593" cy="475488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475361">
                  <a:extLst>
                    <a:ext uri="{9D8B030D-6E8A-4147-A177-3AD203B41FA5}">
                      <a16:colId xmlns:a16="http://schemas.microsoft.com/office/drawing/2014/main" val="4063373957"/>
                    </a:ext>
                  </a:extLst>
                </a:gridCol>
                <a:gridCol w="1725232">
                  <a:extLst>
                    <a:ext uri="{9D8B030D-6E8A-4147-A177-3AD203B41FA5}">
                      <a16:colId xmlns:a16="http://schemas.microsoft.com/office/drawing/2014/main" val="147185866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Hash Table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75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759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461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316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53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477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85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307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857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026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843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190958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504B8BEE-F413-C549-A49B-30D0B9FB3434}"/>
              </a:ext>
            </a:extLst>
          </p:cNvPr>
          <p:cNvSpPr txBox="1">
            <a:spLocks/>
          </p:cNvSpPr>
          <p:nvPr/>
        </p:nvSpPr>
        <p:spPr>
          <a:xfrm>
            <a:off x="1451579" y="1064014"/>
            <a:ext cx="9603275" cy="7335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500" cap="none" dirty="0"/>
              <a:t>Linear Probing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79AA40A-1E8A-594C-88D6-FB8B530ED36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8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4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30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300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%</m:t>
                      </m:r>
                      <m:r>
                        <a:rPr lang="en-AU" sz="30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3000" i="1" dirty="0" smtClean="0">
                          <a:latin typeface="Cambria Math" panose="02040503050406030204" pitchFamily="18" charset="0"/>
                        </a:rPr>
                        <m:t>11</m:t>
                      </m:r>
                    </m:oMath>
                  </m:oMathPara>
                </a14:m>
                <a:endParaRPr lang="en-US" sz="3000" dirty="0"/>
              </a:p>
              <a:p>
                <a:pPr>
                  <a:buFontTx/>
                  <a:buChar char="-"/>
                </a:pPr>
                <a:endParaRPr lang="en-US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D79AA40A-1E8A-594C-88D6-FB8B530ED3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  <a:blipFill>
                <a:blip r:embed="rId2"/>
                <a:stretch>
                  <a:fillRect l="-3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67621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4B8BEE-F413-C549-A49B-30D0B9FB3434}"/>
              </a:ext>
            </a:extLst>
          </p:cNvPr>
          <p:cNvSpPr txBox="1">
            <a:spLocks/>
          </p:cNvSpPr>
          <p:nvPr/>
        </p:nvSpPr>
        <p:spPr>
          <a:xfrm>
            <a:off x="1451579" y="1064014"/>
            <a:ext cx="9603275" cy="7335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500" cap="none" dirty="0"/>
              <a:t>Double Hashing</a:t>
            </a:r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E9684002-DEDD-AC47-A7AE-2AD251C421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8565751"/>
              </p:ext>
            </p:extLst>
          </p:nvPr>
        </p:nvGraphicFramePr>
        <p:xfrm>
          <a:off x="5114607" y="1962049"/>
          <a:ext cx="2200593" cy="475488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475361">
                  <a:extLst>
                    <a:ext uri="{9D8B030D-6E8A-4147-A177-3AD203B41FA5}">
                      <a16:colId xmlns:a16="http://schemas.microsoft.com/office/drawing/2014/main" val="4063373957"/>
                    </a:ext>
                  </a:extLst>
                </a:gridCol>
                <a:gridCol w="1725232">
                  <a:extLst>
                    <a:ext uri="{9D8B030D-6E8A-4147-A177-3AD203B41FA5}">
                      <a16:colId xmlns:a16="http://schemas.microsoft.com/office/drawing/2014/main" val="147185866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Hash Table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75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759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461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316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53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477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85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307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857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026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843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190958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AC301B2B-925A-084A-B381-22E45163C92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8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4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2600" b="0" i="1" dirty="0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6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6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sz="2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i="1" dirty="0" smtClean="0">
                          <a:latin typeface="Cambria Math" panose="02040503050406030204" pitchFamily="18" charset="0"/>
                        </a:rPr>
                        <m:t>%</m:t>
                      </m:r>
                      <m:r>
                        <a:rPr lang="en-AU" sz="2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i="1" dirty="0" smtClean="0">
                          <a:latin typeface="Cambria Math" panose="02040503050406030204" pitchFamily="18" charset="0"/>
                        </a:rPr>
                        <m:t>11</m:t>
                      </m:r>
                    </m:oMath>
                  </m:oMathPara>
                </a14:m>
                <a:endParaRPr lang="en-US" sz="2600" dirty="0"/>
              </a:p>
              <a:p>
                <a:pPr marL="0" indent="0">
                  <a:buNone/>
                </a:pPr>
                <a:endParaRPr lang="en-AU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6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600" b="0" i="1" dirty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AU" sz="2600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sz="26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600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6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600" i="1" dirty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sz="2600" b="0" i="1" dirty="0" smtClean="0">
                          <a:latin typeface="Cambria Math" panose="02040503050406030204" pitchFamily="18" charset="0"/>
                        </a:rPr>
                        <m:t> % 3)+</m:t>
                      </m:r>
                      <m:r>
                        <a:rPr lang="en-US" sz="2600" i="1" dirty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If there’s a collision, use: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2600" i="1" dirty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6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600" i="1" dirty="0">
                              <a:latin typeface="Cambria Math" panose="02040503050406030204" pitchFamily="18" charset="0"/>
                            </a:rPr>
                            <m:t>h</m:t>
                          </m:r>
                          <m:d>
                            <m:dPr>
                              <m:ctrlPr>
                                <a:rPr lang="en-US" sz="26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600" b="0" i="1" dirty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AU" sz="2600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600" i="1" dirty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AU" sz="2600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600" dirty="0"/>
              </a:p>
              <a:p>
                <a:pPr>
                  <a:buFontTx/>
                  <a:buChar char="-"/>
                </a:pPr>
                <a:endParaRPr lang="en-US" sz="2600" dirty="0"/>
              </a:p>
            </p:txBody>
          </p:sp>
        </mc:Choice>
        <mc:Fallback xmlns="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AC301B2B-925A-084A-B381-22E45163C9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  <a:blipFill>
                <a:blip r:embed="rId2"/>
                <a:stretch>
                  <a:fillRect l="-10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5058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4B8BEE-F413-C549-A49B-30D0B9FB3434}"/>
              </a:ext>
            </a:extLst>
          </p:cNvPr>
          <p:cNvSpPr txBox="1">
            <a:spLocks/>
          </p:cNvSpPr>
          <p:nvPr/>
        </p:nvSpPr>
        <p:spPr>
          <a:xfrm>
            <a:off x="1451579" y="1064014"/>
            <a:ext cx="9603275" cy="7335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500" cap="none" dirty="0"/>
              <a:t>Double Hashing</a:t>
            </a:r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E9684002-DEDD-AC47-A7AE-2AD251C421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3532462"/>
              </p:ext>
            </p:extLst>
          </p:nvPr>
        </p:nvGraphicFramePr>
        <p:xfrm>
          <a:off x="5114607" y="1962049"/>
          <a:ext cx="2200593" cy="4754880"/>
        </p:xfrm>
        <a:graphic>
          <a:graphicData uri="http://schemas.openxmlformats.org/drawingml/2006/table">
            <a:tbl>
              <a:tblPr firstCol="1">
                <a:tableStyleId>{5C22544A-7EE6-4342-B048-85BDC9FD1C3A}</a:tableStyleId>
              </a:tblPr>
              <a:tblGrid>
                <a:gridCol w="475361">
                  <a:extLst>
                    <a:ext uri="{9D8B030D-6E8A-4147-A177-3AD203B41FA5}">
                      <a16:colId xmlns:a16="http://schemas.microsoft.com/office/drawing/2014/main" val="4063373957"/>
                    </a:ext>
                  </a:extLst>
                </a:gridCol>
                <a:gridCol w="1725232">
                  <a:extLst>
                    <a:ext uri="{9D8B030D-6E8A-4147-A177-3AD203B41FA5}">
                      <a16:colId xmlns:a16="http://schemas.microsoft.com/office/drawing/2014/main" val="147185866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Hash Table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754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7759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461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316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1153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4773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1858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307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857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026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7843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190958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AC301B2B-925A-084A-B381-22E45163C92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8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400" kern="1200" cap="none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  <a:defRPr sz="1200" kern="1200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2600" b="0" i="1" dirty="0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600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 dirty="0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60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600" i="1" dirty="0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sz="2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i="1" dirty="0" smtClean="0">
                          <a:latin typeface="Cambria Math" panose="02040503050406030204" pitchFamily="18" charset="0"/>
                        </a:rPr>
                        <m:t>%</m:t>
                      </m:r>
                      <m:r>
                        <a:rPr lang="en-AU" sz="2600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600" i="1" dirty="0" smtClean="0">
                          <a:latin typeface="Cambria Math" panose="02040503050406030204" pitchFamily="18" charset="0"/>
                        </a:rPr>
                        <m:t>11</m:t>
                      </m:r>
                    </m:oMath>
                  </m:oMathPara>
                </a14:m>
                <a:endParaRPr lang="en-US" sz="2600" dirty="0"/>
              </a:p>
              <a:p>
                <a:pPr marL="0" indent="0">
                  <a:buNone/>
                </a:pPr>
                <a:endParaRPr lang="en-AU" sz="260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sz="260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AU" sz="2600" b="0" i="1" dirty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AU" sz="2600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US" sz="26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600" i="1" dirty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2600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AU" sz="2600" b="0" i="1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600" i="1" dirty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AU" sz="2600" b="0" i="1" dirty="0" smtClean="0">
                          <a:latin typeface="Cambria Math" panose="02040503050406030204" pitchFamily="18" charset="0"/>
                        </a:rPr>
                        <m:t> % 3)+</m:t>
                      </m:r>
                      <m:r>
                        <a:rPr lang="en-US" sz="2600" i="1" dirty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2600" dirty="0"/>
              </a:p>
              <a:p>
                <a:pPr marL="0" indent="0">
                  <a:buNone/>
                </a:pPr>
                <a:endParaRPr lang="en-US" sz="2600" dirty="0"/>
              </a:p>
              <a:p>
                <a:pPr marL="0" indent="0">
                  <a:buNone/>
                </a:pPr>
                <a:r>
                  <a:rPr lang="en-US" sz="2600" dirty="0"/>
                  <a:t>If there’s a collision, use: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AU" sz="2600" i="1" dirty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sz="26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AU" sz="2600" i="1" dirty="0">
                              <a:latin typeface="Cambria Math" panose="02040503050406030204" pitchFamily="18" charset="0"/>
                            </a:rPr>
                            <m:t>h</m:t>
                          </m:r>
                          <m:d>
                            <m:dPr>
                              <m:ctrlPr>
                                <a:rPr lang="en-US" sz="26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AU" sz="2600" b="0" i="1" dirty="0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AU" sz="2600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AU" sz="2600" i="1" dirty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AU" sz="2600" i="1" dirty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6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600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sz="2600" dirty="0"/>
              </a:p>
              <a:p>
                <a:pPr>
                  <a:buFontTx/>
                  <a:buChar char="-"/>
                </a:pPr>
                <a:endParaRPr lang="en-US" sz="2600" dirty="0"/>
              </a:p>
            </p:txBody>
          </p:sp>
        </mc:Choice>
        <mc:Fallback xmlns="">
          <p:sp>
            <p:nvSpPr>
              <p:cNvPr id="13" name="Content Placeholder 2">
                <a:extLst>
                  <a:ext uri="{FF2B5EF4-FFF2-40B4-BE49-F238E27FC236}">
                    <a16:creationId xmlns:a16="http://schemas.microsoft.com/office/drawing/2014/main" id="{AC301B2B-925A-084A-B381-22E45163C9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1579" y="2015732"/>
                <a:ext cx="9603275" cy="3450613"/>
              </a:xfrm>
              <a:prstGeom prst="rect">
                <a:avLst/>
              </a:prstGeom>
              <a:blipFill>
                <a:blip r:embed="rId2"/>
                <a:stretch>
                  <a:fillRect l="-10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805955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{EFFB5D79-9916-EA4B-B87F-CC78BA093591}tf10001119</Template>
  <TotalTime>141</TotalTime>
  <Words>240</Words>
  <Application>Microsoft Macintosh PowerPoint</Application>
  <PresentationFormat>Widescreen</PresentationFormat>
  <Paragraphs>136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Cambria Math</vt:lpstr>
      <vt:lpstr>Gill Sans MT</vt:lpstr>
      <vt:lpstr>Wingdings</vt:lpstr>
      <vt:lpstr>Gallery</vt:lpstr>
      <vt:lpstr>Hashing Collisions</vt:lpstr>
      <vt:lpstr>PowerPoint Presentation</vt:lpstr>
      <vt:lpstr>Why do we care about hashing?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Dijkstra’s Algorithm</dc:title>
  <dc:creator>Microsoft Office User</dc:creator>
  <cp:lastModifiedBy>Microsoft Office User</cp:lastModifiedBy>
  <cp:revision>72</cp:revision>
  <dcterms:created xsi:type="dcterms:W3CDTF">2019-07-15T10:19:58Z</dcterms:created>
  <dcterms:modified xsi:type="dcterms:W3CDTF">2019-07-22T12:35:05Z</dcterms:modified>
</cp:coreProperties>
</file>

<file path=docProps/thumbnail.jpeg>
</file>